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115" r:id="rId1"/>
  </p:sldMasterIdLst>
  <p:notesMasterIdLst>
    <p:notesMasterId r:id="rId9"/>
  </p:notesMasterIdLst>
  <p:handoutMasterIdLst>
    <p:handoutMasterId r:id="rId10"/>
  </p:handoutMasterIdLst>
  <p:sldIdLst>
    <p:sldId id="840" r:id="rId2"/>
    <p:sldId id="827" r:id="rId3"/>
    <p:sldId id="794" r:id="rId4"/>
    <p:sldId id="824" r:id="rId5"/>
    <p:sldId id="825" r:id="rId6"/>
    <p:sldId id="838" r:id="rId7"/>
    <p:sldId id="839" r:id="rId8"/>
  </p:sldIdLst>
  <p:sldSz cx="9144000" cy="6858000" type="screen4x3"/>
  <p:notesSz cx="6797675" cy="9928225"/>
  <p:embeddedFontLst>
    <p:embeddedFont>
      <p:font typeface="ＭＳ Ｐゴシック" pitchFamily="34" charset="-128"/>
      <p:regular r:id="rId11"/>
    </p:embeddedFont>
    <p:embeddedFont>
      <p:font typeface="Futura Md BT" charset="0"/>
      <p:regular r:id="rId12"/>
      <p:bold r:id="rId13"/>
      <p:italic r:id="rId14"/>
      <p:boldItalic r:id="rId15"/>
    </p:embeddedFont>
    <p:embeddedFont>
      <p:font typeface="Georgia" pitchFamily="18" charset="0"/>
      <p:regular r:id="rId16"/>
      <p:bold r:id="rId17"/>
      <p:italic r:id="rId18"/>
      <p:boldItalic r:id="rId19"/>
    </p:embeddedFont>
    <p:embeddedFont>
      <p:font typeface="Arial Narrow" pitchFamily="34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18">
          <p15:clr>
            <a:srgbClr val="A4A3A4"/>
          </p15:clr>
        </p15:guide>
        <p15:guide id="2" orient="horz" pos="2166">
          <p15:clr>
            <a:srgbClr val="A4A3A4"/>
          </p15:clr>
        </p15:guide>
        <p15:guide id="3" orient="horz" pos="340">
          <p15:clr>
            <a:srgbClr val="A4A3A4"/>
          </p15:clr>
        </p15:guide>
        <p15:guide id="4" orient="horz" pos="3210">
          <p15:clr>
            <a:srgbClr val="A4A3A4"/>
          </p15:clr>
        </p15:guide>
        <p15:guide id="5" orient="horz" pos="4242">
          <p15:clr>
            <a:srgbClr val="A4A3A4"/>
          </p15:clr>
        </p15:guide>
        <p15:guide id="6" orient="horz" pos="1748">
          <p15:clr>
            <a:srgbClr val="A4A3A4"/>
          </p15:clr>
        </p15:guide>
        <p15:guide id="7" orient="horz" pos="236">
          <p15:clr>
            <a:srgbClr val="A4A3A4"/>
          </p15:clr>
        </p15:guide>
        <p15:guide id="8" orient="horz" pos="2386">
          <p15:clr>
            <a:srgbClr val="A4A3A4"/>
          </p15:clr>
        </p15:guide>
        <p15:guide id="9" orient="horz" pos="1302">
          <p15:clr>
            <a:srgbClr val="A4A3A4"/>
          </p15:clr>
        </p15:guide>
        <p15:guide id="10" orient="horz" pos="3708">
          <p15:clr>
            <a:srgbClr val="A4A3A4"/>
          </p15:clr>
        </p15:guide>
        <p15:guide id="11" orient="horz" pos="980">
          <p15:clr>
            <a:srgbClr val="A4A3A4"/>
          </p15:clr>
        </p15:guide>
        <p15:guide id="12" pos="3646">
          <p15:clr>
            <a:srgbClr val="A4A3A4"/>
          </p15:clr>
        </p15:guide>
        <p15:guide id="13" pos="5420">
          <p15:clr>
            <a:srgbClr val="A4A3A4"/>
          </p15:clr>
        </p15:guide>
        <p15:guide id="14" pos="2817">
          <p15:clr>
            <a:srgbClr val="A4A3A4"/>
          </p15:clr>
        </p15:guide>
        <p15:guide id="15" pos="289">
          <p15:clr>
            <a:srgbClr val="A4A3A4"/>
          </p15:clr>
        </p15:guide>
        <p15:guide id="16" pos="29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75656"/>
    <a:srgbClr val="206F4A"/>
    <a:srgbClr val="000000"/>
    <a:srgbClr val="F8AE00"/>
    <a:srgbClr val="FFFF00"/>
    <a:srgbClr val="F79646"/>
    <a:srgbClr val="AFAFAF"/>
    <a:srgbClr val="FFC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8" autoAdjust="0"/>
    <p:restoredTop sz="94660"/>
  </p:normalViewPr>
  <p:slideViewPr>
    <p:cSldViewPr snapToGrid="0">
      <p:cViewPr>
        <p:scale>
          <a:sx n="100" d="100"/>
          <a:sy n="100" d="100"/>
        </p:scale>
        <p:origin x="-1182" y="228"/>
      </p:cViewPr>
      <p:guideLst>
        <p:guide orient="horz" pos="718"/>
        <p:guide orient="horz" pos="2166"/>
        <p:guide orient="horz" pos="340"/>
        <p:guide orient="horz" pos="3210"/>
        <p:guide orient="horz" pos="4242"/>
        <p:guide orient="horz" pos="1748"/>
        <p:guide orient="horz" pos="236"/>
        <p:guide orient="horz" pos="2386"/>
        <p:guide orient="horz" pos="1302"/>
        <p:guide orient="horz" pos="3708"/>
        <p:guide orient="horz" pos="980"/>
        <p:guide pos="3646"/>
        <p:guide pos="5420"/>
        <p:guide pos="2817"/>
        <p:guide pos="289"/>
        <p:guide pos="2926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412"/>
    </p:cViewPr>
  </p:sorterViewPr>
  <p:notesViewPr>
    <p:cSldViewPr snapToGrid="0">
      <p:cViewPr varScale="1">
        <p:scale>
          <a:sx n="48" d="100"/>
          <a:sy n="48" d="100"/>
        </p:scale>
        <p:origin x="-2952" y="-12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576" cy="495299"/>
          </a:xfrm>
          <a:prstGeom prst="rect">
            <a:avLst/>
          </a:prstGeom>
        </p:spPr>
        <p:txBody>
          <a:bodyPr vert="horz" lIns="87110" tIns="43554" rIns="87110" bIns="43554" rtlCol="0"/>
          <a:lstStyle>
            <a:lvl1pPr algn="l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100" y="3"/>
            <a:ext cx="2944959" cy="495299"/>
          </a:xfrm>
          <a:prstGeom prst="rect">
            <a:avLst/>
          </a:prstGeom>
        </p:spPr>
        <p:txBody>
          <a:bodyPr vert="horz" wrap="square" lIns="87110" tIns="43554" rIns="87110" bIns="435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BCD78B96-875F-4F73-8291-0A9AE83875EA}" type="datetimeFigureOut">
              <a:rPr lang="de-DE"/>
              <a:pPr/>
              <a:t>07.03.2019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41"/>
            <a:ext cx="2946576" cy="495299"/>
          </a:xfrm>
          <a:prstGeom prst="rect">
            <a:avLst/>
          </a:prstGeom>
        </p:spPr>
        <p:txBody>
          <a:bodyPr vert="horz" lIns="87110" tIns="43554" rIns="87110" bIns="43554" rtlCol="0" anchor="b"/>
          <a:lstStyle>
            <a:lvl1pPr algn="l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100" y="9431341"/>
            <a:ext cx="2944959" cy="495299"/>
          </a:xfrm>
          <a:prstGeom prst="rect">
            <a:avLst/>
          </a:prstGeom>
        </p:spPr>
        <p:txBody>
          <a:bodyPr vert="horz" wrap="square" lIns="87110" tIns="43554" rIns="87110" bIns="43554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D60183B1-3CD6-4300-AD2C-7815E6EABFC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147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5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7" rIns="91813" bIns="45907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ADC KE 2010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0" y="0"/>
            <a:ext cx="294495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7" rIns="91813" bIns="45907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Last updated 16 December 2009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04938" y="603250"/>
            <a:ext cx="3841750" cy="288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4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9" y="3633789"/>
            <a:ext cx="5438463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7" rIns="91813" bIns="45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34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495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7" rIns="91813" bIns="45907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4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0" y="9429750"/>
            <a:ext cx="294495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7" rIns="91813" bIns="45907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9F225CA1-E5E1-4E4C-8050-72920D7C8B1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907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25CA1-E5E1-4E4C-8050-72920D7C8B1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0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39467" y="109858"/>
            <a:ext cx="6813173" cy="338554"/>
          </a:xfrm>
        </p:spPr>
        <p:txBody>
          <a:bodyPr/>
          <a:lstStyle>
            <a:lvl1pPr>
              <a:defRPr sz="2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33425" y="1457325"/>
            <a:ext cx="6553200" cy="22764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5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67" y="1076326"/>
            <a:ext cx="8229600" cy="1619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1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mpd="sng">
            <a:noFill/>
            <a:miter lim="800000"/>
            <a:headEnd/>
            <a:tailEnd/>
          </a:ln>
          <a:extLst/>
        </p:spPr>
        <p:txBody>
          <a:bodyPr lIns="0" tIns="0" rIns="0" bIns="0" rtlCol="0" anchor="ctr"/>
          <a:lstStyle/>
          <a:p>
            <a:pPr algn="ctr"/>
            <a:r>
              <a:rPr lang="en-US" sz="1100" b="1" kern="120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Times New Roman" pitchFamily="18" charset="0"/>
              </a:rPr>
              <a:t>MANAGEMENT REPORT</a:t>
            </a:r>
            <a:endParaRPr lang="en-US" sz="1100" b="1" kern="1200" dirty="0">
              <a:solidFill>
                <a:schemeClr val="bg1"/>
              </a:solidFill>
              <a:latin typeface="Arial" pitchFamily="34" charset="0"/>
              <a:ea typeface="ＭＳ Ｐゴシック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5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109728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8328" y="1076960"/>
            <a:ext cx="7051675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1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61"/>
          <p:cNvSpPr>
            <a:spLocks noChangeShapeType="1"/>
          </p:cNvSpPr>
          <p:nvPr/>
        </p:nvSpPr>
        <p:spPr bwMode="auto">
          <a:xfrm flipV="1">
            <a:off x="0" y="6008688"/>
            <a:ext cx="914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747373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975600" y="6187440"/>
            <a:ext cx="579120" cy="670560"/>
          </a:xfrm>
          <a:prstGeom prst="rect">
            <a:avLst/>
          </a:prstGeom>
          <a:solidFill>
            <a:schemeClr val="accent1"/>
          </a:solidFill>
          <a:ln w="12700" cmpd="sng">
            <a:noFill/>
            <a:miter lim="800000"/>
            <a:headEnd/>
            <a:tailEnd/>
          </a:ln>
          <a:extLst/>
        </p:spPr>
        <p:txBody>
          <a:bodyPr lIns="0" tIns="0" rIns="0" bIns="0" rtlCol="0" anchor="ctr"/>
          <a:lstStyle/>
          <a:p>
            <a:pPr algn="ctr"/>
            <a:endParaRPr lang="en-ZA" sz="1000" b="1" dirty="0">
              <a:solidFill>
                <a:srgbClr val="74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975600" y="6004560"/>
            <a:ext cx="1178560" cy="538480"/>
          </a:xfrm>
          <a:prstGeom prst="rect">
            <a:avLst/>
          </a:prstGeom>
          <a:solidFill>
            <a:schemeClr val="accent2"/>
          </a:solidFill>
          <a:ln w="12700" cmpd="sng">
            <a:noFill/>
            <a:miter lim="800000"/>
            <a:headEnd/>
            <a:tailEnd/>
          </a:ln>
          <a:extLst/>
        </p:spPr>
        <p:txBody>
          <a:bodyPr lIns="0" tIns="0" rIns="0" bIns="0" rtlCol="0" anchor="ctr"/>
          <a:lstStyle/>
          <a:p>
            <a:pPr algn="ctr"/>
            <a:endParaRPr lang="en-ZA" sz="1000" b="1" dirty="0">
              <a:solidFill>
                <a:srgbClr val="74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Rectangle 68"/>
          <p:cNvSpPr>
            <a:spLocks noChangeArrowheads="1"/>
          </p:cNvSpPr>
          <p:nvPr/>
        </p:nvSpPr>
        <p:spPr bwMode="auto">
          <a:xfrm>
            <a:off x="8099108" y="6254850"/>
            <a:ext cx="9144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r>
              <a:rPr lang="de-DE" sz="1000" dirty="0">
                <a:solidFill>
                  <a:schemeClr val="accent1"/>
                </a:solidFill>
                <a:latin typeface="Futura Md BT" pitchFamily="34" charset="0"/>
              </a:rPr>
              <a:t>PAGE </a:t>
            </a:r>
            <a:fld id="{60631AFD-0106-4DBE-82B8-BECCA4F64C89}" type="slidenum">
              <a:rPr lang="de-DE" sz="1000">
                <a:solidFill>
                  <a:schemeClr val="accent1"/>
                </a:solidFill>
                <a:latin typeface="Futura Md BT" pitchFamily="34" charset="0"/>
              </a:rPr>
              <a:pPr/>
              <a:t>‹#›</a:t>
            </a:fld>
            <a:endParaRPr lang="de-DE" sz="1000" dirty="0">
              <a:solidFill>
                <a:schemeClr val="accent1"/>
              </a:solidFill>
              <a:latin typeface="Futura Md BT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7056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/>
        </p:spPr>
        <p:txBody>
          <a:bodyPr lIns="0" tIns="0" rIns="0" bIns="0" rtlCol="0" anchor="ctr"/>
          <a:lstStyle/>
          <a:p>
            <a:pPr algn="ctr"/>
            <a:endParaRPr lang="en-ZA" sz="1000" b="1" dirty="0">
              <a:solidFill>
                <a:srgbClr val="74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61"/>
          <p:cNvSpPr>
            <a:spLocks noChangeShapeType="1"/>
          </p:cNvSpPr>
          <p:nvPr userDrawn="1"/>
        </p:nvSpPr>
        <p:spPr bwMode="auto">
          <a:xfrm flipV="1">
            <a:off x="10160" y="700881"/>
            <a:ext cx="914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747373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39467" y="109858"/>
            <a:ext cx="6813173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9467" y="1022985"/>
            <a:ext cx="7886700" cy="15388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7" y="6068394"/>
            <a:ext cx="1604963" cy="7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5" r:id="rId3"/>
    <p:sldLayoutId id="2147484124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de-DE" sz="2200" b="0" kern="1200" cap="none" baseline="0" dirty="0">
          <a:solidFill>
            <a:schemeClr val="accent1"/>
          </a:solidFill>
          <a:latin typeface="+mj-lt"/>
          <a:ea typeface="ＭＳ Ｐゴシック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9B233"/>
          </a:solidFill>
          <a:latin typeface="Arial Narrow" charset="0"/>
          <a:ea typeface="ＭＳ Ｐゴシック" charset="0"/>
          <a:cs typeface="Univers LT Std 49 Light UltraCn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9B233"/>
          </a:solidFill>
          <a:latin typeface="Arial Narrow" charset="0"/>
          <a:ea typeface="ＭＳ Ｐゴシック" charset="0"/>
          <a:cs typeface="Univers LT Std 49 Light UltraCn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9B233"/>
          </a:solidFill>
          <a:latin typeface="Arial Narrow" charset="0"/>
          <a:ea typeface="ＭＳ Ｐゴシック" charset="0"/>
          <a:cs typeface="Univers LT Std 49 Light UltraCn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9B233"/>
          </a:solidFill>
          <a:latin typeface="Arial Narrow" charset="0"/>
          <a:ea typeface="ＭＳ Ｐゴシック" charset="0"/>
          <a:cs typeface="Univers LT Std 49 Light UltraCn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F9B233"/>
          </a:solidFill>
          <a:latin typeface="Univers LT 49 LightUltraC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F9B233"/>
          </a:solidFill>
          <a:latin typeface="Univers LT 49 LightUltraC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F9B233"/>
          </a:solidFill>
          <a:latin typeface="Univers LT 49 LightUltraC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F9B233"/>
          </a:solidFill>
          <a:latin typeface="Univers LT 49 LightUltraCn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742950" indent="-285750" algn="l" defTabSz="457200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ymbol" pitchFamily="18" charset="2"/>
        <a:buChar char="-"/>
        <a:defRPr sz="1600" kern="12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›"/>
        <a:defRPr sz="1600" kern="12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Font typeface="Symbol" pitchFamily="18" charset="2"/>
        <a:buChar char="-"/>
        <a:defRPr sz="1600" kern="12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Font typeface="Symbol" pitchFamily="18" charset="2"/>
        <a:buChar char="-"/>
        <a:defRPr sz="1600" kern="12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11661" y="0"/>
            <a:ext cx="6632339" cy="6858000"/>
            <a:chOff x="2511661" y="0"/>
            <a:chExt cx="6632339" cy="6858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784108" y="3521401"/>
              <a:ext cx="2619375" cy="17430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t="28287"/>
            <a:stretch/>
          </p:blipFill>
          <p:spPr>
            <a:xfrm>
              <a:off x="5931130" y="0"/>
              <a:ext cx="3212870" cy="166136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t="23282"/>
            <a:stretch/>
          </p:blipFill>
          <p:spPr>
            <a:xfrm>
              <a:off x="4381500" y="1154446"/>
              <a:ext cx="4762500" cy="2740292"/>
            </a:xfrm>
            <a:prstGeom prst="rect">
              <a:avLst/>
            </a:prstGeom>
          </p:spPr>
        </p:pic>
        <p:pic>
          <p:nvPicPr>
            <p:cNvPr id="24" name="Picture 1" descr="https://encrypted-tbn0.gstatic.com/images?q=tbn:ANd9GcQHGwTfYGvEMM7iyKg_WPihqpm0Rq6uJutwYGbiKhFsONGSJW50sQ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4339700" y="5199746"/>
              <a:ext cx="2491912" cy="16582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/>
            <a:stretch/>
          </p:blipFill>
          <p:spPr>
            <a:xfrm>
              <a:off x="2511661" y="5120674"/>
              <a:ext cx="2319419" cy="17373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30"/>
            <a:stretch/>
          </p:blipFill>
          <p:spPr>
            <a:xfrm>
              <a:off x="6817629" y="4597677"/>
              <a:ext cx="2326371" cy="22603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/>
            <a:srcRect l="19120"/>
            <a:stretch/>
          </p:blipFill>
          <p:spPr>
            <a:xfrm>
              <a:off x="6403482" y="3881229"/>
              <a:ext cx="2740517" cy="1338616"/>
            </a:xfrm>
            <a:prstGeom prst="rect">
              <a:avLst/>
            </a:prstGeom>
          </p:spPr>
        </p:pic>
      </p:grpSp>
      <p:sp>
        <p:nvSpPr>
          <p:cNvPr id="16" name="Freeform 15"/>
          <p:cNvSpPr/>
          <p:nvPr/>
        </p:nvSpPr>
        <p:spPr bwMode="gray">
          <a:xfrm>
            <a:off x="0" y="0"/>
            <a:ext cx="7490298" cy="6858000"/>
          </a:xfrm>
          <a:custGeom>
            <a:avLst/>
            <a:gdLst>
              <a:gd name="connsiteX0" fmla="*/ 0 w 6037592"/>
              <a:gd name="connsiteY0" fmla="*/ 0 h 6729919"/>
              <a:gd name="connsiteX1" fmla="*/ 6037592 w 6037592"/>
              <a:gd name="connsiteY1" fmla="*/ 0 h 6729919"/>
              <a:gd name="connsiteX2" fmla="*/ 2134066 w 6037592"/>
              <a:gd name="connsiteY2" fmla="*/ 6729919 h 6729919"/>
              <a:gd name="connsiteX3" fmla="*/ 0 w 6037592"/>
              <a:gd name="connsiteY3" fmla="*/ 6729919 h 672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592" h="6729919">
                <a:moveTo>
                  <a:pt x="0" y="0"/>
                </a:moveTo>
                <a:lnTo>
                  <a:pt x="6037592" y="0"/>
                </a:lnTo>
                <a:lnTo>
                  <a:pt x="2134066" y="6729919"/>
                </a:lnTo>
                <a:lnTo>
                  <a:pt x="0" y="67299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29"/>
          </a:p>
        </p:txBody>
      </p:sp>
      <p:sp>
        <p:nvSpPr>
          <p:cNvPr id="19" name="Title 7"/>
          <p:cNvSpPr txBox="1">
            <a:spLocks/>
          </p:cNvSpPr>
          <p:nvPr/>
        </p:nvSpPr>
        <p:spPr>
          <a:xfrm>
            <a:off x="300753" y="744679"/>
            <a:ext cx="365148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de-DE" sz="2000" b="1" kern="1200" cap="all" baseline="0" dirty="0">
                <a:solidFill>
                  <a:schemeClr val="tx2"/>
                </a:solidFill>
                <a:latin typeface="+mj-lt"/>
                <a:ea typeface="ＭＳ Ｐゴシック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B233"/>
                </a:solidFill>
                <a:latin typeface="Arial Narrow" charset="0"/>
                <a:ea typeface="ＭＳ Ｐゴシック" charset="0"/>
                <a:cs typeface="Univers LT Std 49 Light UltraCn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B233"/>
                </a:solidFill>
                <a:latin typeface="Arial Narrow" charset="0"/>
                <a:ea typeface="ＭＳ Ｐゴシック" charset="0"/>
                <a:cs typeface="Univers LT Std 49 Light UltraCn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B233"/>
                </a:solidFill>
                <a:latin typeface="Arial Narrow" charset="0"/>
                <a:ea typeface="ＭＳ Ｐゴシック" charset="0"/>
                <a:cs typeface="Univers LT Std 49 Light UltraCn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B233"/>
                </a:solidFill>
                <a:latin typeface="Arial Narrow" charset="0"/>
                <a:ea typeface="ＭＳ Ｐゴシック" charset="0"/>
                <a:cs typeface="Univers LT Std 49 Light UltraCn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9B233"/>
                </a:solidFill>
                <a:latin typeface="Univers LT 49 LightUltraCn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9B233"/>
                </a:solidFill>
                <a:latin typeface="Univers LT 49 LightUltraCn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9B233"/>
                </a:solidFill>
                <a:latin typeface="Univers LT 49 LightUltraCn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9B233"/>
                </a:solidFill>
                <a:latin typeface="Univers LT 49 LightUltraCn" charset="0"/>
                <a:ea typeface="ＭＳ Ｐゴシック" charset="0"/>
              </a:defRPr>
            </a:lvl9pPr>
          </a:lstStyle>
          <a:p>
            <a:r>
              <a:rPr lang="en-US" sz="4000" b="0" cap="none" dirty="0" smtClean="0">
                <a:solidFill>
                  <a:schemeClr val="bg1"/>
                </a:solidFill>
              </a:rPr>
              <a:t>Elizabeth Windsor Gardens Brochure</a:t>
            </a:r>
            <a:endParaRPr lang="en-US" sz="4000" b="0" cap="none" dirty="0"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0753" y="3951571"/>
            <a:ext cx="272341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itchFamily="18" charset="2"/>
              <a:buChar char="-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January 2019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3" y="5355800"/>
            <a:ext cx="2355660" cy="10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8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"/>
          <a:stretch/>
        </p:blipFill>
        <p:spPr>
          <a:xfrm>
            <a:off x="1084568" y="872197"/>
            <a:ext cx="6993987" cy="497634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76241" y="1197373"/>
            <a:ext cx="5089534" cy="1184940"/>
          </a:xfrm>
        </p:spPr>
        <p:txBody>
          <a:bodyPr wrap="none"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ELIZABETH WINDSOR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GARDENS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20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9467" y="109858"/>
            <a:ext cx="6813173" cy="338554"/>
          </a:xfrm>
        </p:spPr>
        <p:txBody>
          <a:bodyPr/>
          <a:lstStyle/>
          <a:p>
            <a:r>
              <a:rPr lang="en-US" dirty="0" smtClean="0"/>
              <a:t>Elizabeth Windsor Gardens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39467" y="799989"/>
            <a:ext cx="6553200" cy="184666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Summary of the development</a:t>
            </a:r>
            <a:endParaRPr lang="en-US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339468" y="1123896"/>
            <a:ext cx="8470578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itchFamily="18" charset="2"/>
              <a:buChar char="-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Aft>
                <a:spcPts val="0"/>
              </a:spcAft>
            </a:pPr>
            <a:r>
              <a:rPr lang="en-ZW" sz="1200" dirty="0" smtClean="0">
                <a:latin typeface="+mn-lt"/>
              </a:rPr>
              <a:t>58 Units cluster development in Marlborough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</a:pPr>
            <a:r>
              <a:rPr lang="en-ZW" sz="1200" dirty="0" smtClean="0">
                <a:latin typeface="+mn-lt"/>
              </a:rPr>
              <a:t>12 X 2 Bed Units and 46 X 3 Bed Units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</a:pPr>
            <a:r>
              <a:rPr lang="en-ZW" sz="1200" dirty="0" smtClean="0">
                <a:latin typeface="+mn-lt"/>
              </a:rPr>
              <a:t>12km from the CBD and 3.9km from Westgate Shopping Centre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</a:pPr>
            <a:r>
              <a:rPr lang="en-ZW" sz="1200" dirty="0" smtClean="0">
                <a:latin typeface="+mn-lt"/>
              </a:rPr>
              <a:t>Current Selling Prices – 2 Bed US$115,000 and 3 Bed US$138,000 (including VAT). Prices exclude costs of Stamp Duty and Conveyancing (Conveyancing Lawyers - Mhishi Nkomo Legal)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</a:pPr>
            <a:endParaRPr lang="en-US" sz="1200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2"/>
          <a:stretch/>
        </p:blipFill>
        <p:spPr>
          <a:xfrm>
            <a:off x="339466" y="2576106"/>
            <a:ext cx="8572523" cy="32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5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9467" y="109858"/>
            <a:ext cx="6813173" cy="338554"/>
          </a:xfrm>
        </p:spPr>
        <p:txBody>
          <a:bodyPr/>
          <a:lstStyle/>
          <a:p>
            <a:r>
              <a:rPr lang="en-US" dirty="0" smtClean="0"/>
              <a:t>Site Layout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61981" y="788544"/>
            <a:ext cx="7508667" cy="4889717"/>
            <a:chOff x="861981" y="788544"/>
            <a:chExt cx="7508667" cy="48897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981" y="788544"/>
              <a:ext cx="7508667" cy="488971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 bwMode="auto">
            <a:xfrm>
              <a:off x="1828800" y="2028825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279321" y="1993446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305066" y="1993445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840457" y="2507750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888329" y="2472371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279321" y="2472371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305065" y="2507749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279321" y="3358197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643992" y="3358196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008663" y="3358196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305065" y="3337139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39266" y="3905917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305064" y="3905916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065828" y="4090973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667264" y="4090278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644257" y="4090972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644257" y="3638521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372114" y="3638520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056659" y="3638520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693463" y="3638519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065827" y="3638518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682612" y="3638518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117799" y="3638518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092098" y="2472371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5099724" y="2005342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065827" y="2028824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614320" y="2005341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419488" y="2464206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684172" y="2466883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412029" y="2466882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096574" y="2466882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733378" y="2466881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105742" y="2466880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722527" y="2466880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88135" y="2472370"/>
              <a:ext cx="138793" cy="13879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n-ZW" sz="1000" b="1">
                <a:solidFill>
                  <a:srgbClr val="74737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1000278" y="788544"/>
            <a:ext cx="138793" cy="138793"/>
          </a:xfrm>
          <a:prstGeom prst="ellipse">
            <a:avLst/>
          </a:prstGeom>
          <a:solidFill>
            <a:srgbClr val="FF0000"/>
          </a:solidFill>
          <a:ln w="12700" cmpd="sng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0" tIns="0" rIns="0" bIns="0" rtlCol="0" anchor="ctr"/>
          <a:lstStyle/>
          <a:p>
            <a:pPr algn="ctr"/>
            <a:endParaRPr lang="en-ZW" sz="1000" b="1">
              <a:solidFill>
                <a:srgbClr val="74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45875" y="767249"/>
            <a:ext cx="5586381" cy="184666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Sold Units. Balance of Units unsold comprise 8 X 2 Beds and 15 X 3 Beds</a:t>
            </a:r>
            <a:endParaRPr lang="en-US" sz="1200" b="1" dirty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9467" y="109858"/>
            <a:ext cx="6813173" cy="338554"/>
          </a:xfrm>
        </p:spPr>
        <p:txBody>
          <a:bodyPr/>
          <a:lstStyle/>
          <a:p>
            <a:r>
              <a:rPr lang="en-US" dirty="0" smtClean="0"/>
              <a:t>2 Bed Floor Layout 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10045" y="3580842"/>
            <a:ext cx="230588" cy="31010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miter lim="800000"/>
            <a:headEnd/>
            <a:tailEnd/>
          </a:ln>
          <a:extLst/>
        </p:spPr>
        <p:txBody>
          <a:bodyPr lIns="0" tIns="0" rIns="0" bIns="0" rtlCol="0" anchor="ctr"/>
          <a:lstStyle/>
          <a:p>
            <a:pPr algn="ctr"/>
            <a:endParaRPr lang="en-ZW" sz="1000" b="1">
              <a:solidFill>
                <a:srgbClr val="74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393" y="1207687"/>
            <a:ext cx="4283213" cy="4442626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5918" y="2702184"/>
            <a:ext cx="1554475" cy="200219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105 </a:t>
            </a:r>
            <a:r>
              <a:rPr lang="en-US" sz="1200" b="1" dirty="0" err="1" smtClean="0">
                <a:solidFill>
                  <a:schemeClr val="accent1"/>
                </a:solidFill>
                <a:latin typeface="+mn-lt"/>
              </a:rPr>
              <a:t>sq.m</a:t>
            </a: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 floor space</a:t>
            </a:r>
            <a:endParaRPr lang="en-US" sz="1200" b="1" dirty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4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9467" y="109858"/>
            <a:ext cx="6813173" cy="338554"/>
          </a:xfrm>
        </p:spPr>
        <p:txBody>
          <a:bodyPr/>
          <a:lstStyle/>
          <a:p>
            <a:r>
              <a:rPr lang="en-US" dirty="0" smtClean="0"/>
              <a:t>3 Bed Floor Layout 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10045" y="3580842"/>
            <a:ext cx="230588" cy="31010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miter lim="800000"/>
            <a:headEnd/>
            <a:tailEnd/>
          </a:ln>
          <a:extLst/>
        </p:spPr>
        <p:txBody>
          <a:bodyPr lIns="0" tIns="0" rIns="0" bIns="0" rtlCol="0" anchor="ctr"/>
          <a:lstStyle/>
          <a:p>
            <a:pPr algn="ctr"/>
            <a:endParaRPr lang="en-ZW" sz="1000" b="1">
              <a:solidFill>
                <a:srgbClr val="74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04" y="930614"/>
            <a:ext cx="4639465" cy="463334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77529" y="2702184"/>
            <a:ext cx="1671757" cy="369332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139.3 </a:t>
            </a:r>
            <a:r>
              <a:rPr lang="en-US" sz="1200" b="1" dirty="0" err="1" smtClean="0">
                <a:solidFill>
                  <a:schemeClr val="accent1"/>
                </a:solidFill>
                <a:latin typeface="+mn-lt"/>
              </a:rPr>
              <a:t>sq.m</a:t>
            </a: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 floor space</a:t>
            </a:r>
            <a:endParaRPr lang="en-US" sz="1200" b="1" dirty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0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9467" y="109858"/>
            <a:ext cx="6813173" cy="338554"/>
          </a:xfrm>
        </p:spPr>
        <p:txBody>
          <a:bodyPr/>
          <a:lstStyle/>
          <a:p>
            <a:r>
              <a:rPr lang="en-US" dirty="0" smtClean="0"/>
              <a:t>Location and places of convenience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10045" y="3580842"/>
            <a:ext cx="230588" cy="31010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miter lim="800000"/>
            <a:headEnd/>
            <a:tailEnd/>
          </a:ln>
          <a:extLst/>
        </p:spPr>
        <p:txBody>
          <a:bodyPr lIns="0" tIns="0" rIns="0" bIns="0" rtlCol="0" anchor="ctr"/>
          <a:lstStyle/>
          <a:p>
            <a:pPr algn="ctr"/>
            <a:endParaRPr lang="en-ZW" sz="1000" b="1">
              <a:solidFill>
                <a:srgbClr val="74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24" y="958162"/>
            <a:ext cx="6648076" cy="454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/ctARovk5NHDNPHBXmChy95Gv3VJydFX"/>
  <p:tag name="SMARTBOX_SB8" val="0Ug5lkaTGA17ie3hJzIhKw=="/>
  <p:tag name="SMARTBOX_SB7" val="SAiWueuApBgr3tySf96xoA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/ctARovk5NHDNPHBXmChy95Gv3VJydFX"/>
  <p:tag name="SMARTBOX_SB8" val="0Ug5lkaTGA17ie3hJzIhKw=="/>
  <p:tag name="SMARTBOX_SB7" val="SAiWueuApBgr3tySf96xoA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/ctARovk5NHDNPHBXmChy95Gv3VJydFX"/>
  <p:tag name="SMARTBOX_SB8" val="0Ug5lkaTGA17ie3hJzIhKw=="/>
  <p:tag name="SMARTBOX_SB7" val="SAiWueuApBgr3tySf96xoA=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/ctARovk5NHDNPHBXmChy95Gv3VJydFX"/>
  <p:tag name="SMARTBOX_SB8" val="0Ug5lkaTGA17ie3hJzIhKw=="/>
  <p:tag name="SMARTBOX_SB7" val="SAiWueuApBgr3tySf96xoA=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/ctARovk5NHDNPHBXmChy95Gv3VJydFX"/>
  <p:tag name="SMARTBOX_SB8" val="0Ug5lkaTGA17ie3hJzIhKw=="/>
  <p:tag name="SMARTBOX_SB7" val="SAiWueuApBgr3tySf96xoA=="/>
</p:tagLst>
</file>

<file path=ppt/theme/theme1.xml><?xml version="1.0" encoding="utf-8"?>
<a:theme xmlns:a="http://schemas.openxmlformats.org/drawingml/2006/main" name="4_01. ">
  <a:themeElements>
    <a:clrScheme name="Custom 1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206F4A"/>
      </a:accent1>
      <a:accent2>
        <a:srgbClr val="E0C175"/>
      </a:accent2>
      <a:accent3>
        <a:srgbClr val="E6E7E8"/>
      </a:accent3>
      <a:accent4>
        <a:srgbClr val="F9A91B"/>
      </a:accent4>
      <a:accent5>
        <a:srgbClr val="747373"/>
      </a:accent5>
      <a:accent6>
        <a:srgbClr val="002060"/>
      </a:accent6>
      <a:hlink>
        <a:srgbClr val="E6E7E8"/>
      </a:hlink>
      <a:folHlink>
        <a:srgbClr val="0070C0"/>
      </a:folHlink>
    </a:clrScheme>
    <a:fontScheme name="Custom 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mpd="sng">
          <a:solidFill>
            <a:srgbClr val="F9B233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0" tIns="0" rIns="0" bIns="0" anchor="ctr"/>
      <a:lstStyle>
        <a:defPPr algn="ctr">
          <a:defRPr sz="1000" b="1">
            <a:solidFill>
              <a:srgbClr val="747373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9525"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138871</TotalTime>
  <Words>117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Wingdings</vt:lpstr>
      <vt:lpstr>Times New Roman</vt:lpstr>
      <vt:lpstr>ＭＳ Ｐゴシック</vt:lpstr>
      <vt:lpstr>Futura Md BT</vt:lpstr>
      <vt:lpstr>Univers LT 49 LightUltraCn</vt:lpstr>
      <vt:lpstr>Symbol</vt:lpstr>
      <vt:lpstr>Georgia</vt:lpstr>
      <vt:lpstr>Univers LT Std 49 Light UltraCn</vt:lpstr>
      <vt:lpstr>Arial Narrow</vt:lpstr>
      <vt:lpstr>4_01. </vt:lpstr>
      <vt:lpstr>PowerPoint Presentation</vt:lpstr>
      <vt:lpstr>PowerPoint Presentation</vt:lpstr>
      <vt:lpstr>Elizabeth Windsor Gardens</vt:lpstr>
      <vt:lpstr>Site Layout</vt:lpstr>
      <vt:lpstr>2 Bed Floor Layout Plan</vt:lpstr>
      <vt:lpstr>3 Bed Floor Layout Plan</vt:lpstr>
      <vt:lpstr>Location and places of convenience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Presentation</dc:title>
  <dc:creator>ADC</dc:creator>
  <cp:lastModifiedBy>Nancy Machemedze</cp:lastModifiedBy>
  <cp:revision>3750</cp:revision>
  <cp:lastPrinted>2017-05-26T07:07:56Z</cp:lastPrinted>
  <dcterms:created xsi:type="dcterms:W3CDTF">1601-01-01T00:00:00Z</dcterms:created>
  <dcterms:modified xsi:type="dcterms:W3CDTF">2019-03-07T12:21:57Z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